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6BA8DB"/>
    <a:srgbClr val="61B9E5"/>
    <a:srgbClr val="66CCFF"/>
    <a:srgbClr val="0099FF"/>
    <a:srgbClr val="003399"/>
    <a:srgbClr val="39858B"/>
    <a:srgbClr val="0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6252" autoAdjust="0"/>
  </p:normalViewPr>
  <p:slideViewPr>
    <p:cSldViewPr snapToObjects="1">
      <p:cViewPr varScale="1">
        <p:scale>
          <a:sx n="18" d="100"/>
          <a:sy n="18" d="100"/>
        </p:scale>
        <p:origin x="-2011" y="-3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E8AB87-8848-4EE2-A92C-935D62A74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5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20404A0-EFE3-4B3B-87E0-EA681E7A893E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6DCF-8069-4968-A93F-A31378CAA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11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7B2B0-3D63-4098-BB6A-3966EB9D5A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10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86E17-B222-4807-8A2A-512ABA9FF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733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22D4-D29F-4BCA-A0CD-ECF0C198C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42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3C476-FC22-4C27-94F2-53235A0E6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00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144A-DCDE-4AE3-93F2-49F5F8B10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54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EB08-6B3F-4F97-BC69-40943BFF16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91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64E35-16FC-472D-90B8-17DDE8369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83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3014-49D6-4F75-9D72-CC97B213F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58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B86BB-9211-42F2-B582-A750D07F5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37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8478E-6458-465C-B6E0-DB92DE6D3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29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19B7-10C5-4384-B6BE-106DC07F4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07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100"/>
            </a:lvl1pPr>
          </a:lstStyle>
          <a:p>
            <a:pPr>
              <a:defRPr/>
            </a:pPr>
            <a:fld id="{F3426A74-C63B-4530-9FEC-D155A7F74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7000"/>
                    </a14:imgEffect>
                    <a14:imgEffect>
                      <a14:brightnessContrast bright="39000"/>
                    </a14:imgEffect>
                  </a14:imgLayer>
                </a14:imgProps>
              </a:ext>
            </a:extLst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ircular Arrow 26"/>
          <p:cNvSpPr/>
          <p:nvPr/>
        </p:nvSpPr>
        <p:spPr bwMode="auto">
          <a:xfrm rot="4500569" flipV="1">
            <a:off x="29703195" y="20633701"/>
            <a:ext cx="9378949" cy="11111528"/>
          </a:xfrm>
          <a:prstGeom prst="circularArrow">
            <a:avLst>
              <a:gd name="adj1" fmla="val 18520"/>
              <a:gd name="adj2" fmla="val 4027017"/>
              <a:gd name="adj3" fmla="val 19931386"/>
              <a:gd name="adj4" fmla="val 12450954"/>
              <a:gd name="adj5" fmla="val 20573"/>
            </a:avLst>
          </a:prstGeom>
          <a:solidFill>
            <a:srgbClr val="6BA8D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xfrm>
            <a:off x="1016000" y="-609600"/>
            <a:ext cx="41884600" cy="5486400"/>
          </a:xfrm>
          <a:noFill/>
          <a:ln w="60325" cap="flat">
            <a:noFill/>
          </a:ln>
        </p:spPr>
        <p:txBody>
          <a:bodyPr/>
          <a:lstStyle/>
          <a:p>
            <a:r>
              <a:rPr lang="en-US" altLang="en-US" sz="2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Physics is Everywhere</a:t>
            </a:r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900545" y="6719279"/>
            <a:ext cx="13563600" cy="3176156"/>
          </a:xfrm>
          <a:prstGeom prst="rect">
            <a:avLst/>
          </a:prstGeom>
          <a:solidFill>
            <a:schemeClr val="bg1">
              <a:alpha val="50196"/>
            </a:schemeClr>
          </a:solidFill>
          <a:ln w="7620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171433" tIns="85716" rIns="171433" bIns="85716" anchor="ctr"/>
          <a:lstStyle/>
          <a:p>
            <a:pPr algn="ctr" defTabSz="4703763" eaLnBrk="1" hangingPunct="1"/>
            <a:r>
              <a:rPr lang="en-US" altLang="en-US" sz="6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Physics and Air Quality: </a:t>
            </a:r>
          </a:p>
          <a:p>
            <a:pPr algn="ctr" defTabSz="4703763" eaLnBrk="1" hangingPunct="1"/>
            <a:r>
              <a:rPr lang="en-US" altLang="en-US" sz="6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en-US" altLang="en-US" sz="6400" b="1" dirty="0">
                <a:latin typeface="Calibri" panose="020F0502020204030204" pitchFamily="34" charset="0"/>
                <a:cs typeface="Calibri" panose="020F0502020204030204" pitchFamily="34" charset="0"/>
              </a:rPr>
              <a:t>Experience for Teachers (RET)</a:t>
            </a:r>
          </a:p>
          <a:p>
            <a:pPr algn="ctr" defTabSz="4703763" eaLnBrk="1" hangingPunct="1"/>
            <a:r>
              <a:rPr lang="en-US" altLang="en-US" sz="6400" b="1" dirty="0">
                <a:latin typeface="Calibri" panose="020F0502020204030204" pitchFamily="34" charset="0"/>
                <a:cs typeface="Calibri" panose="020F0502020204030204" pitchFamily="34" charset="0"/>
              </a:rPr>
              <a:t>Summer 2018</a:t>
            </a:r>
          </a:p>
        </p:txBody>
      </p:sp>
      <p:pic>
        <p:nvPicPr>
          <p:cNvPr id="2081" name="Picture 33" descr="C:\Users\deans\Downloads\NSF_logo_pos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9" y="990600"/>
            <a:ext cx="3520440" cy="352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TextBox 4"/>
          <p:cNvSpPr txBox="1">
            <a:spLocks noChangeArrowheads="1"/>
          </p:cNvSpPr>
          <p:nvPr/>
        </p:nvSpPr>
        <p:spPr bwMode="auto">
          <a:xfrm>
            <a:off x="1524000" y="4570274"/>
            <a:ext cx="57149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RET is funded by the </a:t>
            </a:r>
            <a:endParaRPr lang="en-US" altLang="en-US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Foundation </a:t>
            </a:r>
          </a:p>
          <a:p>
            <a:pPr algn="ctr" eaLnBrk="1" hangingPunct="1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rant 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# EEC-1710826</a:t>
            </a:r>
          </a:p>
        </p:txBody>
      </p:sp>
      <p:pic>
        <p:nvPicPr>
          <p:cNvPr id="2080" name="Picture 32" descr="C:\Users\deans\Downloads\UClogo_pos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800" y="1866795"/>
            <a:ext cx="5343000" cy="23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29406273" y="6052617"/>
            <a:ext cx="13563600" cy="4495799"/>
          </a:xfrm>
          <a:prstGeom prst="rect">
            <a:avLst/>
          </a:prstGeom>
          <a:solidFill>
            <a:schemeClr val="bg1">
              <a:alpha val="50196"/>
            </a:schemeClr>
          </a:solidFill>
          <a:ln w="7620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171433" tIns="85716" rIns="171433" bIns="85716" anchor="ctr"/>
          <a:lstStyle/>
          <a:p>
            <a:pPr algn="ctr" defTabSz="4703763" eaLnBrk="1" hangingPunct="1"/>
            <a:r>
              <a:rPr lang="en-US" altLang="en-US" sz="6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6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hysics in other stuff we care about:</a:t>
            </a:r>
          </a:p>
          <a:p>
            <a:pPr algn="ctr" defTabSz="4703763" eaLnBrk="1" hangingPunct="1"/>
            <a:r>
              <a:rPr lang="en-US" altLang="en-US" sz="6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PHYS 1011 “Introduction to Physics,” students choose topics, collect and analyze data, and present results</a:t>
            </a: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15163800" y="5943600"/>
            <a:ext cx="13563600" cy="4713833"/>
          </a:xfrm>
          <a:prstGeom prst="rightArrow">
            <a:avLst>
              <a:gd name="adj1" fmla="val 67667"/>
              <a:gd name="adj2" fmla="val 50000"/>
            </a:avLst>
          </a:prstGeom>
          <a:solidFill>
            <a:schemeClr val="bg1">
              <a:alpha val="50196"/>
            </a:schemeClr>
          </a:solidFill>
          <a:ln w="7620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171433" tIns="85716" rIns="171433" bIns="85716" anchor="ctr"/>
          <a:lstStyle/>
          <a:p>
            <a:pPr algn="ctr" defTabSz="4703763" eaLnBrk="1" hangingPunct="1"/>
            <a:r>
              <a:rPr lang="en-US" altLang="en-US" sz="6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 the same skill set </a:t>
            </a:r>
          </a:p>
          <a:p>
            <a:pPr algn="ctr" defTabSz="4703763" eaLnBrk="1" hangingPunct="1"/>
            <a:r>
              <a:rPr lang="en-US" altLang="en-US" sz="6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 readily available tools, </a:t>
            </a:r>
          </a:p>
          <a:p>
            <a:pPr algn="ctr" defTabSz="4703763" eaLnBrk="1" hangingPunct="1"/>
            <a:r>
              <a:rPr lang="en-US" altLang="en-US" sz="6400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6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 the classroom we can look at…</a:t>
            </a:r>
            <a:endParaRPr lang="en-US" altLang="en-US" sz="6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120649" y="19556168"/>
            <a:ext cx="15649902" cy="9247432"/>
            <a:chOff x="14401800" y="21918368"/>
            <a:chExt cx="15649902" cy="9247432"/>
          </a:xfrm>
        </p:grpSpPr>
        <p:sp>
          <p:nvSpPr>
            <p:cNvPr id="14" name="Round Same Side Corner Rectangle 13"/>
            <p:cNvSpPr/>
            <p:nvPr/>
          </p:nvSpPr>
          <p:spPr bwMode="auto">
            <a:xfrm rot="5400000">
              <a:off x="17679235" y="18793333"/>
              <a:ext cx="9247432" cy="15497502"/>
            </a:xfrm>
            <a:prstGeom prst="round2SameRect">
              <a:avLst>
                <a:gd name="adj1" fmla="val 50000"/>
                <a:gd name="adj2" fmla="val 12041"/>
              </a:avLst>
            </a:prstGeom>
            <a:solidFill>
              <a:srgbClr val="FFFFFF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82" name="Rectangle 30"/>
            <p:cNvSpPr>
              <a:spLocks noChangeArrowheads="1"/>
            </p:cNvSpPr>
            <p:nvPr/>
          </p:nvSpPr>
          <p:spPr bwMode="auto">
            <a:xfrm>
              <a:off x="14401800" y="22020331"/>
              <a:ext cx="13563600" cy="1371600"/>
            </a:xfrm>
            <a:prstGeom prst="rect">
              <a:avLst/>
            </a:prstGeom>
            <a:noFill/>
            <a:ln w="76200" cmpd="thickThin">
              <a:noFill/>
              <a:miter lim="800000"/>
              <a:headEnd/>
              <a:tailEnd/>
            </a:ln>
          </p:spPr>
          <p:txBody>
            <a:bodyPr wrap="square" lIns="171433" tIns="85716" rIns="171433" bIns="85716" anchor="ctr"/>
            <a:lstStyle/>
            <a:p>
              <a:pPr algn="ctr" defTabSz="4703763" eaLnBrk="1" hangingPunct="1"/>
              <a:r>
                <a:rPr lang="en-US" altLang="en-US" sz="6400" b="1" dirty="0">
                  <a:latin typeface="Calibri" panose="020F0502020204030204" pitchFamily="34" charset="0"/>
                  <a:cs typeface="Calibri" panose="020F0502020204030204" pitchFamily="34" charset="0"/>
                </a:rPr>
                <a:t>Engineering Design Process 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9132225" y="23875375"/>
              <a:ext cx="8226972" cy="5860649"/>
              <a:chOff x="9803224" y="1599614"/>
              <a:chExt cx="6246050" cy="4449499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9803224" y="1599614"/>
                <a:ext cx="6246050" cy="4448307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00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12739688" y="1599614"/>
                <a:ext cx="385800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15510936" y="2577168"/>
                <a:ext cx="231713" cy="281604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15701739" y="4628150"/>
                <a:ext cx="140382" cy="21431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>
                <a:off x="12780794" y="6046731"/>
                <a:ext cx="221456" cy="238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 flipV="1">
                <a:off x="10018998" y="4640747"/>
                <a:ext cx="143982" cy="213436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V="1">
                <a:off x="10127456" y="2649321"/>
                <a:ext cx="151226" cy="181045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Arrow Connector 58"/>
            <p:cNvCxnSpPr/>
            <p:nvPr/>
          </p:nvCxnSpPr>
          <p:spPr>
            <a:xfrm>
              <a:off x="18618019" y="24191578"/>
              <a:ext cx="1152494" cy="190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2134581" y="24928477"/>
              <a:ext cx="2583121" cy="3752876"/>
            </a:xfrm>
            <a:prstGeom prst="line">
              <a:avLst/>
            </a:prstGeom>
            <a:ln w="762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1650565" y="24928481"/>
              <a:ext cx="3295737" cy="3752872"/>
            </a:xfrm>
            <a:prstGeom prst="line">
              <a:avLst/>
            </a:prstGeom>
            <a:ln w="762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02" idx="1"/>
            </p:cNvCxnSpPr>
            <p:nvPr/>
          </p:nvCxnSpPr>
          <p:spPr>
            <a:xfrm flipH="1" flipV="1">
              <a:off x="20696568" y="26740332"/>
              <a:ext cx="5394325" cy="1754"/>
            </a:xfrm>
            <a:prstGeom prst="line">
              <a:avLst/>
            </a:prstGeom>
            <a:ln w="762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>
              <a:off x="19763239" y="23443844"/>
              <a:ext cx="3054317" cy="1530855"/>
              <a:chOff x="3012438" y="18088"/>
              <a:chExt cx="2103122" cy="1097277"/>
            </a:xfr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4" name="Rounded Rectangle 63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Gather Information</a:t>
                </a: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23751394" y="23437490"/>
              <a:ext cx="3054317" cy="1530855"/>
              <a:chOff x="3012438" y="18088"/>
              <a:chExt cx="2103122" cy="1097277"/>
            </a:xfr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7" name="Rounded Rectangle 66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Rounded Rectangle 4"/>
              <p:cNvSpPr/>
              <p:nvPr/>
            </p:nvSpPr>
            <p:spPr>
              <a:xfrm>
                <a:off x="3066002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Identify Alternatives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5505994" y="23445165"/>
              <a:ext cx="3180036" cy="1530855"/>
              <a:chOff x="3012438" y="18088"/>
              <a:chExt cx="2103122" cy="1097277"/>
            </a:xfr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3" name="Rounded Rectangle 72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Identify and Define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23752840" y="28718792"/>
              <a:ext cx="3054317" cy="1530855"/>
              <a:chOff x="3012438" y="18088"/>
              <a:chExt cx="2103122" cy="1097277"/>
            </a:xfr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6" name="Rounded Rectangle 75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7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Implement Solution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9758473" y="28705453"/>
              <a:ext cx="3054317" cy="1530855"/>
              <a:chOff x="3012438" y="18088"/>
              <a:chExt cx="2103122" cy="1097277"/>
            </a:xfr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9" name="Rounded Rectangle 78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Evaluate Solution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17642250" y="25925285"/>
              <a:ext cx="3054317" cy="1530855"/>
              <a:chOff x="3012438" y="18088"/>
              <a:chExt cx="2103122" cy="1097277"/>
            </a:xfr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2" name="Rounded Rectangle 81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Refine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15495914" y="28705163"/>
              <a:ext cx="3218457" cy="1530855"/>
              <a:chOff x="3012438" y="18088"/>
              <a:chExt cx="2103122" cy="1097277"/>
            </a:xfr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5" name="Rounded Rectangle 84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Communicate Solution</a:t>
                </a:r>
              </a:p>
            </p:txBody>
          </p:sp>
        </p:grpSp>
        <p:cxnSp>
          <p:nvCxnSpPr>
            <p:cNvPr id="90" name="Straight Arrow Connector 89"/>
            <p:cNvCxnSpPr/>
            <p:nvPr/>
          </p:nvCxnSpPr>
          <p:spPr>
            <a:xfrm flipH="1">
              <a:off x="18710190" y="29475390"/>
              <a:ext cx="1047778" cy="882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15497667" y="28706916"/>
              <a:ext cx="3218457" cy="1530855"/>
              <a:chOff x="3012438" y="18088"/>
              <a:chExt cx="2103122" cy="1097277"/>
            </a:xfrm>
            <a:solidFill>
              <a:srgbClr val="792D2B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2" name="Rounded Rectangle 91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3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Communicate Solution</a:t>
                </a: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19764992" y="23445597"/>
              <a:ext cx="3054317" cy="1530855"/>
              <a:chOff x="3012438" y="18088"/>
              <a:chExt cx="2103122" cy="1097277"/>
            </a:xfrm>
            <a:solidFill>
              <a:srgbClr val="7030A0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5" name="Rounded Rectangle 94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6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Gather Information</a:t>
                </a: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23753147" y="23439243"/>
              <a:ext cx="3054317" cy="1530855"/>
              <a:chOff x="3012438" y="18088"/>
              <a:chExt cx="2103122" cy="1097277"/>
            </a:xfrm>
            <a:solidFill>
              <a:srgbClr val="C00000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8" name="Rounded Rectangle 97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9" name="Rounded Rectangle 4"/>
              <p:cNvSpPr/>
              <p:nvPr/>
            </p:nvSpPr>
            <p:spPr>
              <a:xfrm>
                <a:off x="3066002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Identify Alternatives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26013102" y="25976658"/>
              <a:ext cx="3054317" cy="1530855"/>
              <a:chOff x="3012438" y="18088"/>
              <a:chExt cx="2103122" cy="1097277"/>
            </a:xfrm>
            <a:solidFill>
              <a:srgbClr val="006600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1" name="Rounded Rectangle 100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2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Select Solutions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15507747" y="23446918"/>
              <a:ext cx="3180036" cy="1530855"/>
              <a:chOff x="3012438" y="18088"/>
              <a:chExt cx="2103122" cy="1097277"/>
            </a:xfrm>
            <a:solidFill>
              <a:srgbClr val="002060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4" name="Rounded Rectangle 103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5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Identify and Define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23754593" y="28720545"/>
              <a:ext cx="3054317" cy="1530855"/>
              <a:chOff x="3012438" y="18088"/>
              <a:chExt cx="2103122" cy="1097277"/>
            </a:xfrm>
            <a:solidFill>
              <a:srgbClr val="B85808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7" name="Rounded Rectangle 106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8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Implement Solution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19760226" y="28707206"/>
              <a:ext cx="3054317" cy="1530855"/>
              <a:chOff x="3012438" y="18088"/>
              <a:chExt cx="2103122" cy="1097277"/>
            </a:xfr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10" name="Rounded Rectangle 109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1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Evaluate Solution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17644003" y="25927038"/>
              <a:ext cx="3054317" cy="1530855"/>
              <a:chOff x="3012438" y="18088"/>
              <a:chExt cx="2103122" cy="1097277"/>
            </a:xfrm>
            <a:solidFill>
              <a:srgbClr val="656D1D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13" name="Rounded Rectangle 112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4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Refine</a:t>
                </a: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15497667" y="28706916"/>
              <a:ext cx="3218457" cy="1530855"/>
              <a:chOff x="3012438" y="18088"/>
              <a:chExt cx="2103122" cy="1097277"/>
            </a:xfrm>
            <a:solidFill>
              <a:srgbClr val="792D2B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16" name="Rounded Rectangle 115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7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Communicate Solution</a:t>
                </a: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21741700" y="25970072"/>
              <a:ext cx="3280802" cy="1530855"/>
              <a:chOff x="3012438" y="18088"/>
              <a:chExt cx="2103122" cy="1097277"/>
            </a:xfrm>
            <a:solidFill>
              <a:srgbClr val="454545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19" name="Rounded Rectangle 118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0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Communicate</a:t>
                </a: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0972800" y="3261479"/>
            <a:ext cx="219456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6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Dean Stocker</a:t>
            </a:r>
            <a:br>
              <a:rPr lang="en-US" altLang="en-US" sz="6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6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 </a:t>
            </a:r>
            <a:r>
              <a:rPr lang="en-US" alt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Professor of </a:t>
            </a:r>
            <a:r>
              <a:rPr lang="en-US" altLang="en-US" sz="6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Physics</a:t>
            </a:r>
          </a:p>
          <a:p>
            <a:pPr algn="ctr"/>
            <a:r>
              <a:rPr lang="en-US" altLang="en-US" sz="6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 Blue Ash College</a:t>
            </a:r>
            <a:endParaRPr lang="en-US" sz="6000" dirty="0"/>
          </a:p>
        </p:txBody>
      </p:sp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950">
            <a:off x="1860826" y="10054842"/>
            <a:ext cx="9649901" cy="6202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2" descr="C:\Users\deans\Pictures\2018\2018-07\IMG_024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r="12028" b="14667"/>
          <a:stretch/>
        </p:blipFill>
        <p:spPr bwMode="auto">
          <a:xfrm rot="244170">
            <a:off x="6758905" y="19250225"/>
            <a:ext cx="5619565" cy="38493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C:\Users\deans\Pictures\2018\2018-06\IMG_024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17933" r="9215" b="7256"/>
          <a:stretch/>
        </p:blipFill>
        <p:spPr bwMode="auto">
          <a:xfrm rot="21177774">
            <a:off x="1868118" y="19539039"/>
            <a:ext cx="5619565" cy="3523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TextBox 139"/>
          <p:cNvSpPr txBox="1"/>
          <p:nvPr/>
        </p:nvSpPr>
        <p:spPr>
          <a:xfrm>
            <a:off x="1905000" y="16541077"/>
            <a:ext cx="9276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three weeks we walked and drove through the Camp Washington neighborhood collecting data on air quality during morning and evening rush hours.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040521" y="23435608"/>
            <a:ext cx="9140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here is significant variation in the levels of Black Carbon and </a:t>
            </a:r>
            <a:r>
              <a:rPr lang="en-US" sz="4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articulate </a:t>
            </a:r>
            <a:r>
              <a:rPr lang="en-US" sz="4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atter less than </a:t>
            </a:r>
            <a:r>
              <a:rPr lang="en-US" sz="4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 in diameter (PM</a:t>
            </a:r>
            <a:r>
              <a:rPr lang="en-US" sz="40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270">
            <a:off x="32105583" y="11181209"/>
            <a:ext cx="8336667" cy="4768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5" name="Picture 2" descr="https://lh4.googleusercontent.com/z1uUrfytrPyDLU1ABFPIaTDc1d6y9s5YKz5L2bA8jOmW5gH9YDw-Hz65swighiHN_798Ii80gLhbvbzi5XP_lpom2ZNAvD0VJnAX9LCBeuqr2m2uZkKEBSfgVe0tnunk681qOz-tAM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274">
            <a:off x="29308118" y="14651715"/>
            <a:ext cx="7437464" cy="5244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C:\Users\deans\Downloads\Streetcarl_Tesla_(6421839127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162" y="15873894"/>
            <a:ext cx="6835638" cy="5126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Rectangle 150"/>
          <p:cNvSpPr/>
          <p:nvPr/>
        </p:nvSpPr>
        <p:spPr>
          <a:xfrm rot="5400000">
            <a:off x="39160314" y="18336932"/>
            <a:ext cx="72944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(photo credit: Ben – Tesla, Wikimedia Commons)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46" name="Picture 2" descr="https://lh4.googleusercontent.com/oI286JzG9QKTcULYMMb0hHEG1kQ4HhRHm-HxXqiZ9H9l1dELS1WV5RXpM2wWmZf4wq_43tgVpFJechUNgAfCoZYgpIDJn4PlItXiN3WcGpY2XroYnfS2gMbNSPiE6kITTm1a5FRr77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163">
            <a:off x="30642538" y="20661838"/>
            <a:ext cx="11488992" cy="4234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Rectangle 151"/>
          <p:cNvSpPr>
            <a:spLocks noChangeArrowheads="1"/>
          </p:cNvSpPr>
          <p:nvPr/>
        </p:nvSpPr>
        <p:spPr bwMode="auto">
          <a:xfrm rot="293163">
            <a:off x="33681372" y="25003346"/>
            <a:ext cx="74003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(photo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credit: Jürgen from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Sandesneben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, Germany, Wikimedia Commons)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4362" r="12595"/>
          <a:stretch/>
        </p:blipFill>
        <p:spPr bwMode="auto">
          <a:xfrm>
            <a:off x="35966400" y="26040300"/>
            <a:ext cx="6933639" cy="47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4839059" y="10501164"/>
            <a:ext cx="13735941" cy="9082236"/>
            <a:chOff x="15351728" y="11011583"/>
            <a:chExt cx="11926784" cy="7886017"/>
          </a:xfrm>
        </p:grpSpPr>
        <p:sp>
          <p:nvSpPr>
            <p:cNvPr id="124" name="Rectangle 123"/>
            <p:cNvSpPr/>
            <p:nvPr/>
          </p:nvSpPr>
          <p:spPr bwMode="auto">
            <a:xfrm rot="6131368">
              <a:off x="20953214" y="10567337"/>
              <a:ext cx="5881051" cy="676954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5351728" y="11506200"/>
              <a:ext cx="11460537" cy="7391400"/>
              <a:chOff x="15351728" y="11506200"/>
              <a:chExt cx="11460537" cy="7391400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18369457" y="12450675"/>
                <a:ext cx="4168701" cy="6446925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0"/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 rot="20520628">
                <a:off x="15351728" y="12240468"/>
                <a:ext cx="4416800" cy="6446925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0"/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094" name="Picture 46" descr="C:\Users\deans\Documents\UCBA\RET\Screenshot_2018-07-10-15-52-56.pn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555875">
                <a:off x="16002000" y="12939449"/>
                <a:ext cx="2936508" cy="5224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92823">
                <a:off x="21084052" y="11506200"/>
                <a:ext cx="5728213" cy="4854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 descr="C:\Users\deans\Documents\UCBA\RET\Screenshot_2018-07-10-19-08-10.pn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33515" y="13080103"/>
                <a:ext cx="2921636" cy="5198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17541329" y="29205704"/>
            <a:ext cx="8808543" cy="3747333"/>
            <a:chOff x="17541329" y="29794200"/>
            <a:chExt cx="8808543" cy="3158837"/>
          </a:xfrm>
        </p:grpSpPr>
        <p:sp>
          <p:nvSpPr>
            <p:cNvPr id="6" name="Trapezoid 5"/>
            <p:cNvSpPr/>
            <p:nvPr/>
          </p:nvSpPr>
          <p:spPr bwMode="auto">
            <a:xfrm>
              <a:off x="17541329" y="30354510"/>
              <a:ext cx="8808543" cy="2563890"/>
            </a:xfrm>
            <a:prstGeom prst="trapezoid">
              <a:avLst>
                <a:gd name="adj" fmla="val 42706"/>
              </a:avLst>
            </a:prstGeom>
            <a:blipFill>
              <a:blip r:embed="rId18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18745200" y="29794200"/>
              <a:ext cx="6400800" cy="3158837"/>
            </a:xfrm>
            <a:prstGeom prst="roundRect">
              <a:avLst>
                <a:gd name="adj" fmla="val 29825"/>
              </a:avLst>
            </a:prstGeom>
            <a:blipFill>
              <a:blip r:embed="rId18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703763" eaLnBrk="1" hangingPunct="1"/>
              <a:endPara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4703763" eaLnBrk="1" hangingPunct="1"/>
              <a:endPara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4703763" eaLnBrk="1" hangingPunct="1"/>
              <a:endPara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4703763" eaLnBrk="1" hangingPunct="1"/>
              <a:endParaRPr kumimoji="0" lang="en-US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117976" y="29205704"/>
            <a:ext cx="7807650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703763" eaLnBrk="1" hangingPunct="1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goo.gl/hwYiJv</a:t>
            </a:r>
          </a:p>
          <a:p>
            <a:pPr algn="ctr" defTabSz="4703763" eaLnBrk="1" hangingPunct="1"/>
            <a:endParaRPr lang="en-US" sz="4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703763" eaLnBrk="1" hangingPunct="1"/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703763" eaLnBrk="1" hangingPunct="1"/>
            <a:endParaRPr lang="en-US" sz="4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703763" eaLnBrk="1" hangingPunct="1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more information on the wiki. </a:t>
            </a:r>
          </a:p>
          <a:p>
            <a:pPr algn="ctr" defTabSz="4703763" eaLnBrk="1" hangingPunct="1"/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703763" eaLnBrk="1" hangingPunct="1"/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703763" eaLnBrk="1" hangingPunct="1"/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2734" y="29946600"/>
            <a:ext cx="1725732" cy="17257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Rectangle 121"/>
          <p:cNvSpPr/>
          <p:nvPr/>
        </p:nvSpPr>
        <p:spPr>
          <a:xfrm rot="16200000">
            <a:off x="-1273635" y="28523035"/>
            <a:ext cx="6628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(map background from http://maps.google.com)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r="12914"/>
          <a:stretch/>
        </p:blipFill>
        <p:spPr bwMode="auto">
          <a:xfrm>
            <a:off x="2209800" y="25378155"/>
            <a:ext cx="8729514" cy="662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</TotalTime>
  <Words>202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Physics is Everywhere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Dean Stocker</cp:lastModifiedBy>
  <cp:revision>115</cp:revision>
  <dcterms:created xsi:type="dcterms:W3CDTF">2004-07-26T21:45:23Z</dcterms:created>
  <dcterms:modified xsi:type="dcterms:W3CDTF">2018-07-20T03:10:11Z</dcterms:modified>
  <cp:category>science research poster</cp:category>
</cp:coreProperties>
</file>